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9083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858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779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276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95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246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597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124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84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336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093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793A9-DED4-4365-B336-FE08DAAA818B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4417D-6D26-46EF-9833-53A3D43540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11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/>
              <a:t>Sale of Goods Act 1930 (Sec 2- Sec 11)</a:t>
            </a:r>
          </a:p>
          <a:p>
            <a:pPr algn="just"/>
            <a:endParaRPr lang="en-IN" sz="20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sale of Goods Act deals with ‘Sale of Goods Act,1930,’contract of sale of goods is a contract whereby the seller transfers or agrees to transfer the property in goods to the buyer for a price.”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Essential elements of Contract of sale</a:t>
            </a:r>
          </a:p>
          <a:p>
            <a:pPr marL="342900" indent="-342900" algn="just"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Seller and buyer-[Section 2910] &amp; [Section 29(13)].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2. Goods [Section 2(7)].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3. Transfer of property [Section 2(11)].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4. Price[Section 2(10)]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5. Essential elements of a valid contract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Meaning and types of goods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Goods means every kind of movable property other than actionable claims and money, and includes the following: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• Stock and share </a:t>
            </a: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• Growing crops, grass and thing attached to or forming part of the land which are agreed to be served before sale or under the Contract of sale.</a:t>
            </a: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38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Types of Goods [Section 6] 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1.Existing Goods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Specific Goods[Section 2(14)]: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Ascertained Goods: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Unsanctioned Goods:</a:t>
            </a: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2. Future Goods[Section 2(6)] </a:t>
            </a: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3. Contingent Goods [Section 6(2)]</a:t>
            </a:r>
          </a:p>
          <a:p>
            <a:pPr algn="ctr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Price Of Goods[Section 2(10)] </a:t>
            </a:r>
          </a:p>
          <a:p>
            <a:pPr algn="ctr"/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Price- means the money consideration for a sale of good.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Modes of determining Price [Section 9(1)]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It may be fixed by the contract or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It may be left to be fixed in an agreed manner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It may be determined by the course of dealing between the parties.</a:t>
            </a: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7849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Conditions and Warranties</a:t>
            </a: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Meaning of Conditions [Section 12(2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)] - A condition is a stipulation Which is essential to the main purpose of the contract The breach of which gives the aggrieved party a right to terminate the contract.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Meaning of Warranty[Section 12(3)]-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 A warranty is a stipulation Which is collateral to the main purpose of the contract The breach of which gives the aggrieved party a right to claim damages but not a right to reject goods and to terminate the contract.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 a contract of sale of goods, conditions and warranties may be express or implied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Express Conditions and Warranties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 These are expressly provided in the contract. For example, a buyer desires to buy a Sony TV Model No. 2020.Here,model no. is an express condition. In an advertisement for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Khaitan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 fans, guarantee for 5 years is an express warranty. </a:t>
            </a:r>
          </a:p>
          <a:p>
            <a:pPr algn="just"/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275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2656"/>
            <a:ext cx="87849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Implied Conditions and Warranties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-These are implied by law in every contract    of sale of goods unless a contrary intention appears from the terms of the contract.</a:t>
            </a:r>
          </a:p>
          <a:p>
            <a:pPr algn="ctr"/>
            <a:endParaRPr lang="en-IN" sz="2000" dirty="0" smtClean="0"/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Implied Conditions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1. Conditions as to title [ Section 14 (a)]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2. Condition in case of sale by description [Section 15]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3. Condition in case of sale by sample [Section 17]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4. Condition in case of sale by description and sample [Section 15]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5. Condition as to quality or fitness [Section 16(1)]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6. Condition as to merchantable quality[Section 16(2)]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7. Condition as to wholesomeness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8. Conditions implied by custom [Section 16(3)]</a:t>
            </a: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Implied warranties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a)Warranty as to quiet possession [Section14(b)]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b)Warranty of freedom from encumbrances [Section 14(c)]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92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12967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Unpaid seller 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seller of goods is deemed to be an ‘unpaid seller’- When the whole of the price has not been paid or tendered When a bill of exchange or other negotiable instrument(such as cheque) has been received as conditional payment, and it has been dishonoured[Section 45(1)]. </a:t>
            </a:r>
          </a:p>
          <a:p>
            <a:pPr>
              <a:lnSpc>
                <a:spcPct val="150000"/>
              </a:lnSpc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Rights of an Unpaid Seller [Section 46-52,54-56,60-61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-classified under the following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two categories: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1.Rights against the goods 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2.Rights against the buyer personally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711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9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Rights against the goods </a:t>
            </a:r>
            <a:endParaRPr lang="en-I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Where the property in the goods has passed to the buyer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Right of Lien [Section 47,48 and 49]-The right of lien means the right to retain the possession of the goods until the full price is received. </a:t>
            </a:r>
          </a:p>
          <a:p>
            <a:pPr marL="342900" indent="-342900">
              <a:buFont typeface="+mj-lt"/>
              <a:buAutoNum type="alphaLcParenR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of Stoppage of Goods in Transit .</a:t>
            </a:r>
          </a:p>
          <a:p>
            <a:pPr marL="342900" indent="-342900">
              <a:buFont typeface="+mj-lt"/>
              <a:buAutoNum type="alphaLcParenR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of Resale[Section 46(1) and 54]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II Rights against the goods where the property in the goods has not passed to the buyer</a:t>
            </a:r>
          </a:p>
          <a:p>
            <a:pPr marL="342900" indent="-342900">
              <a:buFont typeface="+mj-lt"/>
              <a:buAutoNum type="alphaLcParenR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of withholding delivery[Section 46(2)] </a:t>
            </a:r>
          </a:p>
          <a:p>
            <a:pPr marL="342900" indent="-342900">
              <a:buFont typeface="+mj-lt"/>
              <a:buAutoNum type="alphaLcParenR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2.Rights of Unpaid Seller against the Buyer Personally</a:t>
            </a:r>
          </a:p>
          <a:p>
            <a:pPr marL="342900" indent="-342900"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Suit for price (Sec. 55). 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Suit for damages for non-acceptance (Sec. 56)</a:t>
            </a:r>
          </a:p>
          <a:p>
            <a:pPr marL="342900" indent="-342900"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Suit for Interest [Section 61(2)]</a:t>
            </a:r>
          </a:p>
          <a:p>
            <a:pPr marL="342900" indent="-342900">
              <a:buAutoNum type="arabicPeriod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020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8568951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RIGHTS AND DUTIES OF BUYER AND SELLER</a:t>
            </a:r>
          </a:p>
          <a:p>
            <a:pPr algn="ctr"/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RIGHTS OF THE BUYER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have delivery of goods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Reject 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Cancel 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claim damages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Examine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sue for performance 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take insurance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sue for recovery of price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claim interest </a:t>
            </a: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DUTIES OF THE BUYER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Duty to accept goods</a:t>
            </a: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Duty to pay the consideration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Duty to pay damages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Duty to perform agreement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Duty to apply for goods</a:t>
            </a: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2434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88640"/>
            <a:ext cx="83529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RIGHTS OF THE SELLER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Right to have acceptance of goods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2. Right to claim loss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3. Right to receive the price of goods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4. Right to take legal action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5. Right to interest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DUTIES OF THE SELLER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1. Duty to Deliver goods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2. Duty to put goods in deliverable state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3. Duty to refund the price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4. Duty to pay interest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5. Duty to pay damages for breach of warranty 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32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896</Words>
  <Application>Microsoft Office PowerPoint</Application>
  <PresentationFormat>On-screen Show (4:3)</PresentationFormat>
  <Paragraphs>122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office2</cp:lastModifiedBy>
  <cp:revision>13</cp:revision>
  <dcterms:created xsi:type="dcterms:W3CDTF">2022-02-10T04:06:05Z</dcterms:created>
  <dcterms:modified xsi:type="dcterms:W3CDTF">2023-01-13T07:01:07Z</dcterms:modified>
</cp:coreProperties>
</file>